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321" r:id="rId2"/>
    <p:sldId id="270" r:id="rId3"/>
    <p:sldId id="271" r:id="rId4"/>
    <p:sldId id="272" r:id="rId5"/>
    <p:sldId id="274" r:id="rId6"/>
    <p:sldId id="281" r:id="rId7"/>
    <p:sldId id="326" r:id="rId8"/>
    <p:sldId id="327" r:id="rId9"/>
    <p:sldId id="328" r:id="rId10"/>
    <p:sldId id="329" r:id="rId11"/>
    <p:sldId id="331" r:id="rId12"/>
    <p:sldId id="330" r:id="rId13"/>
    <p:sldId id="277" r:id="rId14"/>
    <p:sldId id="323" r:id="rId15"/>
    <p:sldId id="325" r:id="rId16"/>
    <p:sldId id="324" r:id="rId17"/>
    <p:sldId id="332" r:id="rId18"/>
    <p:sldId id="335" r:id="rId19"/>
    <p:sldId id="320" r:id="rId20"/>
    <p:sldId id="319" r:id="rId21"/>
    <p:sldId id="336" r:id="rId22"/>
    <p:sldId id="337" r:id="rId23"/>
    <p:sldId id="338" r:id="rId24"/>
    <p:sldId id="339" r:id="rId25"/>
    <p:sldId id="340" r:id="rId26"/>
    <p:sldId id="341" r:id="rId27"/>
    <p:sldId id="342" r:id="rId28"/>
    <p:sldId id="343" r:id="rId29"/>
    <p:sldId id="344" r:id="rId30"/>
    <p:sldId id="345" r:id="rId31"/>
    <p:sldId id="346" r:id="rId32"/>
    <p:sldId id="347" r:id="rId33"/>
    <p:sldId id="333" r:id="rId34"/>
    <p:sldId id="334" r:id="rId35"/>
    <p:sldId id="348" r:id="rId36"/>
    <p:sldId id="349" r:id="rId37"/>
    <p:sldId id="350" r:id="rId38"/>
    <p:sldId id="351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80"/>
    <p:restoredTop sz="94701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tiff>
</file>

<file path=ppt/media/image10.tiff>
</file>

<file path=ppt/media/image11.tiff>
</file>

<file path=ppt/media/image12.tiff>
</file>

<file path=ppt/media/image15.tiff>
</file>

<file path=ppt/media/image17.tiff>
</file>

<file path=ppt/media/image2.tiff>
</file>

<file path=ppt/media/image3.tiff>
</file>

<file path=ppt/media/image4.tiff>
</file>

<file path=ppt/media/image5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F57FF1-5454-2E44-982B-9C2F1A3FC4CA}" type="datetimeFigureOut">
              <a:rPr lang="en-US" smtClean="0"/>
              <a:t>2/26/20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AD08D8-1664-2742-A5C1-C4EF1399C7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1319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C2D4C-C558-C14E-AA44-068BF34A51C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6981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C2D4C-C558-C14E-AA44-068BF34A51C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856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C2D4C-C558-C14E-AA44-068BF34A51C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7223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C2D4C-C558-C14E-AA44-068BF34A51C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112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C2D4C-C558-C14E-AA44-068BF34A51C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8670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C2D4C-C558-C14E-AA44-068BF34A51C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345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C2D4C-C558-C14E-AA44-068BF34A51C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097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C2D4C-C558-C14E-AA44-068BF34A51C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3059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6C2D4C-C558-C14E-AA44-068BF34A51C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372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FA68F-B65C-FE42-B0F3-1746BDFC2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1B2C5A-6F34-BD4C-9252-5A5E5B0CCC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404A1F-E6CA-E540-B03D-8977A4B77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BF6E-877B-CF4C-8D79-EA6FC8F82A80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A13A9-A51A-8C4A-9340-563CDA75D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A55C0B-44C4-E343-82BB-C55A4B45D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0397A-492C-6149-B9F4-FBF46DED5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2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F1BE3-9989-1D4F-9FBC-B4547B210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19CECF-0E7D-D044-816D-DAD7857831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BD89A6-4616-7843-A4C9-92B0DEED4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BF6E-877B-CF4C-8D79-EA6FC8F82A80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B319CA-1D02-7847-A926-B957F4397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26D07C-B305-DF44-8334-E8787CA71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0397A-492C-6149-B9F4-FBF46DED5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753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2FC1B2-B1BA-FA40-B18F-202AAF5C1C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0E315D-16A2-3D47-8F01-633B7D978B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1EC35-8F60-A242-8C66-188DB353E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BF6E-877B-CF4C-8D79-EA6FC8F82A80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06803-EDB9-B840-818B-0FC6E7A1D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9AE795-0E11-AE4F-A7E4-9A78FADE2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0397A-492C-6149-B9F4-FBF46DED5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012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E6245-2882-414F-B4D5-109CA43FE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D4B77-4EA2-0C44-AAD1-1B2D33AA81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2D471-2E7B-FB42-B138-42CF715B5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BF6E-877B-CF4C-8D79-EA6FC8F82A80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94DF44-E188-5641-860E-A4A75A038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9B0C9-0148-7F44-89BB-767298A3C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0397A-492C-6149-B9F4-FBF46DED5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429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8741A-7A7D-C54A-9FAF-FDE0D70D1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B453F6-9694-FE41-8AFB-9F9535BC5B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A35ED3-3E3C-E84D-9FE8-21DCA696E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BF6E-877B-CF4C-8D79-EA6FC8F82A80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24197D-C1C5-8C4D-A865-0CF39DA49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2B7DB8-1B43-A947-A637-7AACD4B12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0397A-492C-6149-B9F4-FBF46DED5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433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A00D6-11EA-6047-9993-9E5C4490B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05D0F-DAB4-D446-98BD-06BCD96F51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7D33FE-325E-554B-9457-EDDD3D6423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38B2CE-FF4C-F647-B6C9-0A620BF1F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BF6E-877B-CF4C-8D79-EA6FC8F82A80}" type="datetimeFigureOut">
              <a:rPr lang="en-US" smtClean="0"/>
              <a:t>2/26/20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0FE332-F815-844C-9B9C-8DD84C753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3DB9BF-F93A-BA4B-8723-F66A8F80E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0397A-492C-6149-B9F4-FBF46DED5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311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CB11D-968C-6E4F-9273-16BA4465C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02CC3-B866-E44D-AEDF-D0D94E4CF6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BFCAD0-31B3-6648-91CB-9517F2BC1C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963EF3-ED0E-CA44-936A-E9BD791ABC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85A080-AB91-B94F-9F0C-EF397FD9F9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4CACFE-F7FF-E843-B16C-C1D2B5E37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BF6E-877B-CF4C-8D79-EA6FC8F82A80}" type="datetimeFigureOut">
              <a:rPr lang="en-US" smtClean="0"/>
              <a:t>2/26/20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A5FE84-6479-2142-88B3-8B6CF9C2E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60107B-097F-A34C-84AD-00602138F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0397A-492C-6149-B9F4-FBF46DED5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000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0B2D-8643-CE4F-A482-CA636421A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ACBEBE-0AE8-0845-B2EC-6A92DDF95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BF6E-877B-CF4C-8D79-EA6FC8F82A80}" type="datetimeFigureOut">
              <a:rPr lang="en-US" smtClean="0"/>
              <a:t>2/26/20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BC03E6-C554-B741-BEE5-FFEB34FFF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082F25-F7A3-804C-8D06-2B336451A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0397A-492C-6149-B9F4-FBF46DED5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283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FDE390-2945-714C-9E34-3AF8B9844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BF6E-877B-CF4C-8D79-EA6FC8F82A80}" type="datetimeFigureOut">
              <a:rPr lang="en-US" smtClean="0"/>
              <a:t>2/26/20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99AEAB-53F6-BC49-8C0C-505201197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854A7-CF8C-5840-BB48-8BFA7DE87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0397A-492C-6149-B9F4-FBF46DED5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003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56D44-8EC4-D741-BE42-03D3D708C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B7DAA-6BEB-7445-9EA5-09E01E6FE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55AB44-7E7F-0C47-A83F-E05B72E721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B0A381-D60F-8F4F-95AE-167FC645A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BF6E-877B-CF4C-8D79-EA6FC8F82A80}" type="datetimeFigureOut">
              <a:rPr lang="en-US" smtClean="0"/>
              <a:t>2/26/20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55A9BC-064C-A146-BE10-4354A17D0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BDDE78-FA7A-6D49-95EF-FD90278ED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0397A-492C-6149-B9F4-FBF46DED5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23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EB8CE-69E6-044B-87CF-252712833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FEFF95-26B4-244E-BAB0-70A634FC23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598C47-D401-F44B-B53B-0C5F21A8F6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5DA6CB-D95E-604E-A71E-53BCDF012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9BF6E-877B-CF4C-8D79-EA6FC8F82A80}" type="datetimeFigureOut">
              <a:rPr lang="en-US" smtClean="0"/>
              <a:t>2/26/20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7A8F15-4FF9-3A41-8CF0-6434279B0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4B7A4-542A-AC4E-A5F7-D9003DB65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0397A-492C-6149-B9F4-FBF46DED5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488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7390A4-FC71-E147-9B4E-10AA749F2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22C69A-7D5B-3746-844B-F2FDC0B117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DA4692-2BDC-6D41-A2A1-45039FE7D3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A9BF6E-877B-CF4C-8D79-EA6FC8F82A80}" type="datetimeFigureOut">
              <a:rPr lang="en-US" smtClean="0"/>
              <a:t>2/26/20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D94A8-930F-0649-A357-F425E4D2B8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8E3B02-1549-7C4D-8404-A888AAC76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0397A-492C-6149-B9F4-FBF46DED5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334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tiff"/><Relationship Id="rId3" Type="http://schemas.openxmlformats.org/officeDocument/2006/relationships/image" Target="../media/image6.emf"/><Relationship Id="rId7" Type="http://schemas.openxmlformats.org/officeDocument/2006/relationships/image" Target="../media/image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tif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tiff"/><Relationship Id="rId3" Type="http://schemas.openxmlformats.org/officeDocument/2006/relationships/image" Target="../media/image6.emf"/><Relationship Id="rId7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tif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94426A5-75F4-AE4C-85AA-4B120BAF6A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2908092"/>
            <a:ext cx="12636708" cy="84244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3707F1-408F-A142-A45E-CB24F87AB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97" y="4877164"/>
            <a:ext cx="10515600" cy="2722849"/>
          </a:xfrm>
        </p:spPr>
        <p:txBody>
          <a:bodyPr>
            <a:normAutofit/>
          </a:bodyPr>
          <a:lstStyle/>
          <a:p>
            <a:r>
              <a:rPr lang="en-US" sz="6000" b="1" dirty="0">
                <a:latin typeface="+mn-lt"/>
              </a:rPr>
              <a:t>Mixed models</a:t>
            </a:r>
          </a:p>
        </p:txBody>
      </p:sp>
    </p:spTree>
    <p:extLst>
      <p:ext uri="{BB962C8B-B14F-4D97-AF65-F5344CB8AC3E}">
        <p14:creationId xmlns:p14="http://schemas.microsoft.com/office/powerpoint/2010/main" val="35499323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99D0A5-8E8D-254E-A254-4D0471A8F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866" y="308225"/>
            <a:ext cx="10389741" cy="623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575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283E102-BEF4-EF4C-8C9A-AEBA0F0EB1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8761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3666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Mixed models split the error term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9372" y="2721147"/>
            <a:ext cx="7373256" cy="8469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49" y="5000171"/>
            <a:ext cx="10561702" cy="92165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B72DF06-75C5-CE45-BDDB-E6FBF993E31F}"/>
              </a:ext>
            </a:extLst>
          </p:cNvPr>
          <p:cNvSpPr/>
          <p:nvPr/>
        </p:nvSpPr>
        <p:spPr>
          <a:xfrm>
            <a:off x="613825" y="4541314"/>
            <a:ext cx="7064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Mixed regression - </a:t>
            </a:r>
            <a:r>
              <a:rPr lang="en-US" i="1" dirty="0" err="1">
                <a:solidFill>
                  <a:srgbClr val="C00000"/>
                </a:solidFill>
              </a:rPr>
              <a:t>i</a:t>
            </a:r>
            <a:r>
              <a:rPr lang="en-US" i="1" dirty="0">
                <a:solidFill>
                  <a:srgbClr val="C00000"/>
                </a:solidFill>
              </a:rPr>
              <a:t> </a:t>
            </a:r>
            <a:r>
              <a:rPr lang="en-US" dirty="0">
                <a:solidFill>
                  <a:srgbClr val="C00000"/>
                </a:solidFill>
              </a:rPr>
              <a:t>represents an individual, j represents a measurement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4CDB7C-15D5-B04C-BDDD-AC1EF84F0976}"/>
              </a:ext>
            </a:extLst>
          </p:cNvPr>
          <p:cNvSpPr/>
          <p:nvPr/>
        </p:nvSpPr>
        <p:spPr>
          <a:xfrm>
            <a:off x="613824" y="2332575"/>
            <a:ext cx="54159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Standard multiple regression - </a:t>
            </a:r>
            <a:r>
              <a:rPr lang="en-US" i="1" dirty="0" err="1">
                <a:solidFill>
                  <a:srgbClr val="C00000"/>
                </a:solidFill>
              </a:rPr>
              <a:t>i</a:t>
            </a:r>
            <a:r>
              <a:rPr lang="en-US" i="1" dirty="0">
                <a:solidFill>
                  <a:srgbClr val="C00000"/>
                </a:solidFill>
              </a:rPr>
              <a:t> </a:t>
            </a:r>
            <a:r>
              <a:rPr lang="en-US" dirty="0">
                <a:solidFill>
                  <a:srgbClr val="C00000"/>
                </a:solidFill>
              </a:rPr>
              <a:t>represents an individual</a:t>
            </a:r>
          </a:p>
        </p:txBody>
      </p:sp>
    </p:spTree>
    <p:extLst>
      <p:ext uri="{BB962C8B-B14F-4D97-AF65-F5344CB8AC3E}">
        <p14:creationId xmlns:p14="http://schemas.microsoft.com/office/powerpoint/2010/main" val="3834058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84759" y="2047739"/>
            <a:ext cx="11554766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Andale Mono" charset="0"/>
                <a:ea typeface="Andale Mono" charset="0"/>
                <a:cs typeface="Andale Mono" charset="0"/>
              </a:rPr>
              <a:t>library(</a:t>
            </a:r>
            <a:r>
              <a:rPr lang="en-US" sz="3600" dirty="0" err="1">
                <a:latin typeface="Andale Mono" charset="0"/>
                <a:ea typeface="Andale Mono" charset="0"/>
                <a:cs typeface="Andale Mono" charset="0"/>
              </a:rPr>
              <a:t>lmerTest</a:t>
            </a:r>
            <a:r>
              <a:rPr lang="en-US" sz="3600" dirty="0">
                <a:latin typeface="Andale Mono" charset="0"/>
                <a:ea typeface="Andale Mono" charset="0"/>
                <a:cs typeface="Andale Mono" charset="0"/>
              </a:rPr>
              <a:t>)</a:t>
            </a:r>
          </a:p>
          <a:p>
            <a:r>
              <a:rPr lang="en-US" sz="3600" dirty="0" err="1">
                <a:latin typeface="Andale Mono" charset="0"/>
                <a:ea typeface="Andale Mono" charset="0"/>
                <a:cs typeface="Andale Mono" charset="0"/>
              </a:rPr>
              <a:t>lmer</a:t>
            </a:r>
            <a:r>
              <a:rPr lang="en-US" sz="3600" dirty="0">
                <a:latin typeface="Andale Mono" charset="0"/>
                <a:ea typeface="Andale Mono" charset="0"/>
                <a:cs typeface="Andale Mono" charset="0"/>
              </a:rPr>
              <a:t>(outcome ~ predictor + (1|grouping), </a:t>
            </a:r>
          </a:p>
          <a:p>
            <a:r>
              <a:rPr lang="en-US" sz="3600" dirty="0">
                <a:latin typeface="Andale Mono" charset="0"/>
                <a:ea typeface="Andale Mono" charset="0"/>
                <a:cs typeface="Andale Mono" charset="0"/>
              </a:rPr>
              <a:t>									data=data)</a:t>
            </a:r>
          </a:p>
        </p:txBody>
      </p:sp>
      <p:sp>
        <p:nvSpPr>
          <p:cNvPr id="3" name="Rectangular Callout 2"/>
          <p:cNvSpPr/>
          <p:nvPr/>
        </p:nvSpPr>
        <p:spPr>
          <a:xfrm>
            <a:off x="7814268" y="402826"/>
            <a:ext cx="4325257" cy="1959429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This is the 'random' part of the model</a:t>
            </a:r>
          </a:p>
        </p:txBody>
      </p:sp>
      <p:sp>
        <p:nvSpPr>
          <p:cNvPr id="4" name="Rectangular Callout 3"/>
          <p:cNvSpPr/>
          <p:nvPr/>
        </p:nvSpPr>
        <p:spPr>
          <a:xfrm>
            <a:off x="4103915" y="482263"/>
            <a:ext cx="3868057" cy="187999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This is the 'fixed' part which is just like lm</a:t>
            </a:r>
          </a:p>
        </p:txBody>
      </p:sp>
      <p:sp>
        <p:nvSpPr>
          <p:cNvPr id="5" name="Rectangular Callout 4"/>
          <p:cNvSpPr/>
          <p:nvPr/>
        </p:nvSpPr>
        <p:spPr>
          <a:xfrm>
            <a:off x="4717144" y="4252686"/>
            <a:ext cx="2641600" cy="1567543"/>
          </a:xfrm>
          <a:prstGeom prst="wedgeRectCallout">
            <a:avLst>
              <a:gd name="adj1" fmla="val 91025"/>
              <a:gd name="adj2" fmla="val -11418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The 1 just means add an intercept</a:t>
            </a:r>
          </a:p>
        </p:txBody>
      </p:sp>
      <p:sp>
        <p:nvSpPr>
          <p:cNvPr id="6" name="Rectangular Callout 5"/>
          <p:cNvSpPr/>
          <p:nvPr/>
        </p:nvSpPr>
        <p:spPr>
          <a:xfrm>
            <a:off x="7561943" y="4361543"/>
            <a:ext cx="2641600" cy="1567543"/>
          </a:xfrm>
          <a:prstGeom prst="wedgeRectCallout">
            <a:avLst>
              <a:gd name="adj1" fmla="val 28832"/>
              <a:gd name="adj2" fmla="val -1253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is the grouping variable</a:t>
            </a:r>
          </a:p>
        </p:txBody>
      </p:sp>
    </p:spTree>
    <p:extLst>
      <p:ext uri="{BB962C8B-B14F-4D97-AF65-F5344CB8AC3E}">
        <p14:creationId xmlns:p14="http://schemas.microsoft.com/office/powerpoint/2010/main" val="4149999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5" grpId="0" animBg="1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E7DD5-DD59-FC4E-ACFB-9A58DF060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intercepts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CDFDA-EE86-EC4B-9923-47BCEC8F8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 != scattered or unpredictable…</a:t>
            </a:r>
          </a:p>
          <a:p>
            <a:r>
              <a:rPr lang="en-US" dirty="0"/>
              <a:t>It means we treat individuals' 'intercepts' (their mean scores) as a random variable… i.e. one which is measured with error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1735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D580C-6527-BF47-A19C-A7DE05C2D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D373D5-2AA4-B445-9DE3-B14A28F633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681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94426A5-75F4-AE4C-85AA-4B120BAF6A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-2898153"/>
            <a:ext cx="12636708" cy="84244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3707F1-408F-A142-A45E-CB24F87AB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97" y="4877164"/>
            <a:ext cx="10515600" cy="2722849"/>
          </a:xfrm>
        </p:spPr>
        <p:txBody>
          <a:bodyPr>
            <a:normAutofit/>
          </a:bodyPr>
          <a:lstStyle/>
          <a:p>
            <a:r>
              <a:rPr lang="en-US" sz="6000" b="1" dirty="0">
                <a:latin typeface="+mn-lt"/>
              </a:rPr>
              <a:t>Mixed models 2</a:t>
            </a:r>
          </a:p>
        </p:txBody>
      </p:sp>
    </p:spTree>
    <p:extLst>
      <p:ext uri="{BB962C8B-B14F-4D97-AF65-F5344CB8AC3E}">
        <p14:creationId xmlns:p14="http://schemas.microsoft.com/office/powerpoint/2010/main" val="22558478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5F4F6-A58A-C347-BB7A-9EB72FA0D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6A4CD-7388-0445-BBEF-A9E17CE436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dirty="0"/>
              <a:t>Recap </a:t>
            </a:r>
            <a:r>
              <a:rPr lang="en-US" dirty="0" err="1"/>
              <a:t>i.i.d</a:t>
            </a:r>
            <a:r>
              <a:rPr lang="en-US" dirty="0"/>
              <a:t> assumption</a:t>
            </a:r>
          </a:p>
          <a:p>
            <a:pPr>
              <a:buFontTx/>
              <a:buChar char="-"/>
            </a:pPr>
            <a:r>
              <a:rPr lang="en-US" dirty="0"/>
              <a:t>Recap within between as a solution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- Specify factorial RM Anova in using mixed model</a:t>
            </a:r>
          </a:p>
          <a:p>
            <a:pPr marL="0" indent="0">
              <a:buNone/>
            </a:pPr>
            <a:r>
              <a:rPr lang="en-US" dirty="0"/>
              <a:t>- Understand the difference </a:t>
            </a:r>
            <a:r>
              <a:rPr lang="en-US" dirty="0" err="1"/>
              <a:t>btween</a:t>
            </a:r>
            <a:r>
              <a:rPr lang="en-US" dirty="0"/>
              <a:t> `~time` and `~factor(time)`</a:t>
            </a:r>
          </a:p>
          <a:p>
            <a:pPr marL="0" indent="0">
              <a:buNone/>
            </a:pPr>
            <a:r>
              <a:rPr lang="en-US" dirty="0"/>
              <a:t>- </a:t>
            </a:r>
            <a:r>
              <a:rPr lang="en-US" dirty="0" err="1"/>
              <a:t>Interpet</a:t>
            </a:r>
            <a:r>
              <a:rPr lang="en-US" dirty="0"/>
              <a:t> this model: `</a:t>
            </a:r>
            <a:r>
              <a:rPr lang="en-US" dirty="0" err="1"/>
              <a:t>kg~time</a:t>
            </a:r>
            <a:r>
              <a:rPr lang="en-US" dirty="0"/>
              <a:t>*group` (as factors)</a:t>
            </a:r>
          </a:p>
        </p:txBody>
      </p:sp>
    </p:spTree>
    <p:extLst>
      <p:ext uri="{BB962C8B-B14F-4D97-AF65-F5344CB8AC3E}">
        <p14:creationId xmlns:p14="http://schemas.microsoft.com/office/powerpoint/2010/main" val="41368945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F20D4-B8FC-2847-9D6F-E3E20E08D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F67E1B-94BF-3642-8607-F27D712357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66CED7-84D9-A946-8B0E-1A1573E39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4145" y="0"/>
            <a:ext cx="86437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957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7887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DC5627-9D68-D641-883B-0B6F62F3D6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99473" y="-453018"/>
            <a:ext cx="10593052" cy="731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3768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5829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1640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3507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0104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Variance partition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6920" y="1851479"/>
            <a:ext cx="4965703" cy="368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9271" y="3025321"/>
            <a:ext cx="5461000" cy="952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6371" y="4667251"/>
            <a:ext cx="6146800" cy="952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58589" y="0"/>
            <a:ext cx="3386667" cy="254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58589" y="2219779"/>
            <a:ext cx="3386667" cy="254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58589" y="4500337"/>
            <a:ext cx="3386667" cy="2540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027885" y="261710"/>
            <a:ext cx="619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total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993821" y="2461192"/>
            <a:ext cx="1013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between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023552" y="4738234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within</a:t>
            </a:r>
          </a:p>
        </p:txBody>
      </p:sp>
    </p:spTree>
    <p:extLst>
      <p:ext uri="{BB962C8B-B14F-4D97-AF65-F5344CB8AC3E}">
        <p14:creationId xmlns:p14="http://schemas.microsoft.com/office/powerpoint/2010/main" val="4127724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Mixed models split the error term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9372" y="2721147"/>
            <a:ext cx="7373256" cy="8469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49" y="5000171"/>
            <a:ext cx="10561702" cy="92165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B72DF06-75C5-CE45-BDDB-E6FBF993E31F}"/>
              </a:ext>
            </a:extLst>
          </p:cNvPr>
          <p:cNvSpPr/>
          <p:nvPr/>
        </p:nvSpPr>
        <p:spPr>
          <a:xfrm>
            <a:off x="613825" y="4541314"/>
            <a:ext cx="7064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Mixed regression - </a:t>
            </a:r>
            <a:r>
              <a:rPr lang="en-US" i="1" dirty="0" err="1">
                <a:solidFill>
                  <a:srgbClr val="C00000"/>
                </a:solidFill>
              </a:rPr>
              <a:t>i</a:t>
            </a:r>
            <a:r>
              <a:rPr lang="en-US" i="1" dirty="0">
                <a:solidFill>
                  <a:srgbClr val="C00000"/>
                </a:solidFill>
              </a:rPr>
              <a:t> </a:t>
            </a:r>
            <a:r>
              <a:rPr lang="en-US" dirty="0">
                <a:solidFill>
                  <a:srgbClr val="C00000"/>
                </a:solidFill>
              </a:rPr>
              <a:t>represents an individual, j represents a measurement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4CDB7C-15D5-B04C-BDDD-AC1EF84F0976}"/>
              </a:ext>
            </a:extLst>
          </p:cNvPr>
          <p:cNvSpPr/>
          <p:nvPr/>
        </p:nvSpPr>
        <p:spPr>
          <a:xfrm>
            <a:off x="613824" y="2332575"/>
            <a:ext cx="54159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Standard multiple regression - </a:t>
            </a:r>
            <a:r>
              <a:rPr lang="en-US" i="1" dirty="0" err="1">
                <a:solidFill>
                  <a:srgbClr val="C00000"/>
                </a:solidFill>
              </a:rPr>
              <a:t>i</a:t>
            </a:r>
            <a:r>
              <a:rPr lang="en-US" i="1" dirty="0">
                <a:solidFill>
                  <a:srgbClr val="C00000"/>
                </a:solidFill>
              </a:rPr>
              <a:t> </a:t>
            </a:r>
            <a:r>
              <a:rPr lang="en-US" dirty="0">
                <a:solidFill>
                  <a:srgbClr val="C00000"/>
                </a:solidFill>
              </a:rPr>
              <a:t>represents an individual</a:t>
            </a:r>
          </a:p>
        </p:txBody>
      </p:sp>
    </p:spTree>
    <p:extLst>
      <p:ext uri="{BB962C8B-B14F-4D97-AF65-F5344CB8AC3E}">
        <p14:creationId xmlns:p14="http://schemas.microsoft.com/office/powerpoint/2010/main" val="1958317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AC46-E1BE-A04F-9546-1F423B2D2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4411C-486F-8A43-88C5-7710751200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8377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49250BB-70EA-E74B-9699-4FBA5AF71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1922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1999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FC611F3-D61F-2B41-A564-585DADAA4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8252" y="907721"/>
            <a:ext cx="8928243" cy="5356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349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270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99D0A5-8E8D-254E-A254-4D0471A8F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866" y="308225"/>
            <a:ext cx="10389741" cy="623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8625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283E102-BEF4-EF4C-8C9A-AEBA0F0EB1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8866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17B63D7-3D15-0745-BC60-8FDCC278FD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22" t="11122" r="38136"/>
          <a:stretch/>
        </p:blipFill>
        <p:spPr>
          <a:xfrm>
            <a:off x="914400" y="678571"/>
            <a:ext cx="10072254" cy="6179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3407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17B63D7-3D15-0745-BC60-8FDCC278FD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462" t="11122" r="-11140"/>
          <a:stretch/>
        </p:blipFill>
        <p:spPr>
          <a:xfrm>
            <a:off x="3089564" y="678571"/>
            <a:ext cx="7897090" cy="617942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052A63B-A5BC-9B4A-8368-578E5BE296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22" t="11122" r="93048"/>
          <a:stretch/>
        </p:blipFill>
        <p:spPr>
          <a:xfrm>
            <a:off x="1925782" y="678571"/>
            <a:ext cx="1163782" cy="6179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2423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4A37D84-E5D1-2E43-96D3-A23D6F9B0D89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719666"/>
          <a:ext cx="8128000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65080890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77865157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0721190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12028204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9813519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Income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err="1"/>
                        <a:t>ageyr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age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gender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female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3685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22000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18-21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8851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23500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18-21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8176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27000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31-41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7967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52000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31-41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3094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68770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96C0A00-9540-B346-8C62-E921ECBE625E}"/>
              </a:ext>
            </a:extLst>
          </p:cNvPr>
          <p:cNvSpPr txBox="1"/>
          <p:nvPr/>
        </p:nvSpPr>
        <p:spPr>
          <a:xfrm>
            <a:off x="1929008" y="4609578"/>
            <a:ext cx="92066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A.    	Income ~ age * female</a:t>
            </a:r>
          </a:p>
          <a:p>
            <a:r>
              <a:rPr lang="en-US" sz="2400" dirty="0"/>
              <a:t>B. 	Income ~ </a:t>
            </a:r>
            <a:r>
              <a:rPr lang="en-US" sz="2400" dirty="0" err="1"/>
              <a:t>ageyr</a:t>
            </a:r>
            <a:r>
              <a:rPr lang="en-US" sz="2400" dirty="0"/>
              <a:t> * gender</a:t>
            </a:r>
          </a:p>
          <a:p>
            <a:r>
              <a:rPr lang="en-US" sz="2400" dirty="0"/>
              <a:t>C. 	Income ~ </a:t>
            </a:r>
            <a:r>
              <a:rPr lang="en-US" sz="2400" dirty="0" err="1"/>
              <a:t>ageyr</a:t>
            </a:r>
            <a:r>
              <a:rPr lang="en-US" sz="2400" dirty="0"/>
              <a:t> * female</a:t>
            </a:r>
          </a:p>
          <a:p>
            <a:r>
              <a:rPr lang="en-US" sz="2400" dirty="0"/>
              <a:t>D. 	Income ~ factor(age) * factor(gender)</a:t>
            </a:r>
          </a:p>
          <a:p>
            <a:r>
              <a:rPr lang="en-US" sz="2400" dirty="0"/>
              <a:t>E. 	Income ~ </a:t>
            </a:r>
            <a:r>
              <a:rPr lang="en-US" sz="2400" dirty="0" err="1"/>
              <a:t>ageyr</a:t>
            </a:r>
            <a:r>
              <a:rPr lang="en-US" sz="2400" dirty="0"/>
              <a:t> * factor(gender)</a:t>
            </a:r>
          </a:p>
        </p:txBody>
      </p:sp>
    </p:spTree>
    <p:extLst>
      <p:ext uri="{BB962C8B-B14F-4D97-AF65-F5344CB8AC3E}">
        <p14:creationId xmlns:p14="http://schemas.microsoft.com/office/powerpoint/2010/main" val="24658466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1B1BC-3095-D34D-9F42-6B941EC22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C719B-6E11-D141-B99C-22BA178C1A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`</a:t>
            </a:r>
            <a:r>
              <a:rPr lang="en-US" dirty="0" err="1"/>
              <a:t>lm</a:t>
            </a:r>
            <a:r>
              <a:rPr lang="en-US" dirty="0"/>
              <a:t>` and other models convert character columns to numbers</a:t>
            </a:r>
          </a:p>
          <a:p>
            <a:pPr lvl="1"/>
            <a:r>
              <a:rPr lang="en-US" dirty="0"/>
              <a:t>Default is sum-to-1 or 'treatment' coding (Dummy coding)</a:t>
            </a:r>
          </a:p>
          <a:p>
            <a:pPr lvl="1"/>
            <a:endParaRPr lang="en-US" dirty="0"/>
          </a:p>
          <a:p>
            <a:r>
              <a:rPr lang="en-US" dirty="0"/>
              <a:t>Time is a good example of something which can be factorial (Time A, Time B, Time C) or numeric (Day 1, 21, 56…)</a:t>
            </a:r>
          </a:p>
          <a:p>
            <a:endParaRPr lang="en-US" dirty="0"/>
          </a:p>
          <a:p>
            <a:r>
              <a:rPr lang="en-US" dirty="0"/>
              <a:t>CHANGES parameters in the model, and interpretation</a:t>
            </a:r>
          </a:p>
          <a:p>
            <a:endParaRPr lang="en-US" dirty="0"/>
          </a:p>
          <a:p>
            <a:r>
              <a:rPr lang="en-US" dirty="0"/>
              <a:t>Check how data are encoded with </a:t>
            </a:r>
            <a:r>
              <a:rPr lang="en-US" dirty="0" err="1"/>
              <a:t>model.matrix</a:t>
            </a:r>
            <a:r>
              <a:rPr lang="en-US" dirty="0"/>
              <a:t> if not sure.</a:t>
            </a:r>
          </a:p>
        </p:txBody>
      </p:sp>
    </p:spTree>
    <p:extLst>
      <p:ext uri="{BB962C8B-B14F-4D97-AF65-F5344CB8AC3E}">
        <p14:creationId xmlns:p14="http://schemas.microsoft.com/office/powerpoint/2010/main" val="17018183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77930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84759" y="2047739"/>
            <a:ext cx="11554766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Andale Mono" charset="0"/>
                <a:ea typeface="Andale Mono" charset="0"/>
                <a:cs typeface="Andale Mono" charset="0"/>
              </a:rPr>
              <a:t>library(</a:t>
            </a:r>
            <a:r>
              <a:rPr lang="en-US" sz="3600" dirty="0" err="1">
                <a:latin typeface="Andale Mono" charset="0"/>
                <a:ea typeface="Andale Mono" charset="0"/>
                <a:cs typeface="Andale Mono" charset="0"/>
              </a:rPr>
              <a:t>lmerTest</a:t>
            </a:r>
            <a:r>
              <a:rPr lang="en-US" sz="3600" dirty="0">
                <a:latin typeface="Andale Mono" charset="0"/>
                <a:ea typeface="Andale Mono" charset="0"/>
                <a:cs typeface="Andale Mono" charset="0"/>
              </a:rPr>
              <a:t>)</a:t>
            </a:r>
          </a:p>
          <a:p>
            <a:r>
              <a:rPr lang="en-US" sz="3600" dirty="0" err="1">
                <a:latin typeface="Andale Mono" charset="0"/>
                <a:ea typeface="Andale Mono" charset="0"/>
                <a:cs typeface="Andale Mono" charset="0"/>
              </a:rPr>
              <a:t>lmer</a:t>
            </a:r>
            <a:r>
              <a:rPr lang="en-US" sz="3600" dirty="0">
                <a:latin typeface="Andale Mono" charset="0"/>
                <a:ea typeface="Andale Mono" charset="0"/>
                <a:cs typeface="Andale Mono" charset="0"/>
              </a:rPr>
              <a:t>(outcome ~ predictor + (1|grouping), </a:t>
            </a:r>
          </a:p>
          <a:p>
            <a:r>
              <a:rPr lang="en-US" sz="3600" dirty="0">
                <a:latin typeface="Andale Mono" charset="0"/>
                <a:ea typeface="Andale Mono" charset="0"/>
                <a:cs typeface="Andale Mono" charset="0"/>
              </a:rPr>
              <a:t>									data=data)</a:t>
            </a:r>
          </a:p>
        </p:txBody>
      </p:sp>
      <p:sp>
        <p:nvSpPr>
          <p:cNvPr id="3" name="Rectangular Callout 2"/>
          <p:cNvSpPr/>
          <p:nvPr/>
        </p:nvSpPr>
        <p:spPr>
          <a:xfrm>
            <a:off x="7814268" y="402826"/>
            <a:ext cx="4325257" cy="1959429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This is the 'random' part of the model</a:t>
            </a:r>
          </a:p>
        </p:txBody>
      </p:sp>
      <p:sp>
        <p:nvSpPr>
          <p:cNvPr id="4" name="Rectangular Callout 3"/>
          <p:cNvSpPr/>
          <p:nvPr/>
        </p:nvSpPr>
        <p:spPr>
          <a:xfrm>
            <a:off x="4103915" y="482263"/>
            <a:ext cx="3868057" cy="1879992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This is the 'fixed' part which is just like lm</a:t>
            </a:r>
          </a:p>
        </p:txBody>
      </p:sp>
      <p:sp>
        <p:nvSpPr>
          <p:cNvPr id="5" name="Rectangular Callout 4"/>
          <p:cNvSpPr/>
          <p:nvPr/>
        </p:nvSpPr>
        <p:spPr>
          <a:xfrm>
            <a:off x="4717144" y="4252686"/>
            <a:ext cx="2641600" cy="1567543"/>
          </a:xfrm>
          <a:prstGeom prst="wedgeRectCallout">
            <a:avLst>
              <a:gd name="adj1" fmla="val 91025"/>
              <a:gd name="adj2" fmla="val -11418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The 1 just means add an intercept</a:t>
            </a:r>
          </a:p>
        </p:txBody>
      </p:sp>
      <p:sp>
        <p:nvSpPr>
          <p:cNvPr id="6" name="Rectangular Callout 5"/>
          <p:cNvSpPr/>
          <p:nvPr/>
        </p:nvSpPr>
        <p:spPr>
          <a:xfrm>
            <a:off x="7561943" y="4361543"/>
            <a:ext cx="2641600" cy="1567543"/>
          </a:xfrm>
          <a:prstGeom prst="wedgeRectCallout">
            <a:avLst>
              <a:gd name="adj1" fmla="val 28832"/>
              <a:gd name="adj2" fmla="val -1253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is the grouping variable</a:t>
            </a:r>
          </a:p>
        </p:txBody>
      </p:sp>
    </p:spTree>
    <p:extLst>
      <p:ext uri="{BB962C8B-B14F-4D97-AF65-F5344CB8AC3E}">
        <p14:creationId xmlns:p14="http://schemas.microsoft.com/office/powerpoint/2010/main" val="4234703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5" grpId="0" animBg="1"/>
      <p:bldP spid="6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D580C-6527-BF47-A19C-A7DE05C2D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D373D5-2AA4-B445-9DE3-B14A28F633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436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905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932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Variance partition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6920" y="1851479"/>
            <a:ext cx="4965703" cy="368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9271" y="3025321"/>
            <a:ext cx="5461000" cy="952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6371" y="4667251"/>
            <a:ext cx="6146800" cy="952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58589" y="0"/>
            <a:ext cx="3386667" cy="254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58589" y="2219779"/>
            <a:ext cx="3386667" cy="254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58589" y="4500337"/>
            <a:ext cx="3386667" cy="2540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027885" y="261710"/>
            <a:ext cx="619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total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993821" y="2461192"/>
            <a:ext cx="1013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between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023552" y="4738234"/>
            <a:ext cx="776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within</a:t>
            </a:r>
          </a:p>
        </p:txBody>
      </p:sp>
    </p:spTree>
    <p:extLst>
      <p:ext uri="{BB962C8B-B14F-4D97-AF65-F5344CB8AC3E}">
        <p14:creationId xmlns:p14="http://schemas.microsoft.com/office/powerpoint/2010/main" val="3149183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AC46-E1BE-A04F-9546-1F423B2D2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4411C-486F-8A43-88C5-7710751200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877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49250BB-70EA-E74B-9699-4FBA5AF71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1922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213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FC611F3-D61F-2B41-A564-585DADAA4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8252" y="907721"/>
            <a:ext cx="8928243" cy="5356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85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14073</TotalTime>
  <Words>445</Words>
  <Application>Microsoft Macintosh PowerPoint</Application>
  <PresentationFormat>Widescreen</PresentationFormat>
  <Paragraphs>95</Paragraphs>
  <Slides>38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Andale Mono</vt:lpstr>
      <vt:lpstr>Arial</vt:lpstr>
      <vt:lpstr>Calibri</vt:lpstr>
      <vt:lpstr>Calibri Light</vt:lpstr>
      <vt:lpstr>Office Theme</vt:lpstr>
      <vt:lpstr>Mixed models</vt:lpstr>
      <vt:lpstr>PowerPoint Presentation</vt:lpstr>
      <vt:lpstr>PowerPoint Presentation</vt:lpstr>
      <vt:lpstr>PowerPoint Presentation</vt:lpstr>
      <vt:lpstr>PowerPoint Presentation</vt:lpstr>
      <vt:lpstr>Variance partition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Mixed models split the error term</vt:lpstr>
      <vt:lpstr>PowerPoint Presentation</vt:lpstr>
      <vt:lpstr>Random intercepts model</vt:lpstr>
      <vt:lpstr>FIT demo</vt:lpstr>
      <vt:lpstr>Mixed models 2</vt:lpstr>
      <vt:lpstr>Session objectives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Variance partition</vt:lpstr>
      <vt:lpstr>Mixed models split the error term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PowerPoint Presentation</vt:lpstr>
      <vt:lpstr>PowerPoint Presentation</vt:lpstr>
      <vt:lpstr>FIT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Whalley</dc:creator>
  <cp:lastModifiedBy>Ben Whalley</cp:lastModifiedBy>
  <cp:revision>14</cp:revision>
  <dcterms:created xsi:type="dcterms:W3CDTF">2018-12-18T14:33:16Z</dcterms:created>
  <dcterms:modified xsi:type="dcterms:W3CDTF">2020-02-26T13:03:47Z</dcterms:modified>
</cp:coreProperties>
</file>

<file path=docProps/thumbnail.jpeg>
</file>